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3"/>
  </p:notes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bdb2c83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bdb2c83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3c83be80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3c83be80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3c83be80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3c83be80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9167c8e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9167c8e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3c8400de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3c8400de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3c8400de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3c8400dea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3c8400de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3c8400dea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3c8400dea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3c8400dea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1400914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1400914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3c8400dea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3c8400dea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3c8400de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3c8400de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6065dd1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6065dd1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1400914b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1400914b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1400914b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1400914b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3c8400dea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3c8400dea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3c8400dea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3c8400dea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3c8400dea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3c8400dea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1400914b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1400914b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3c8400dea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3c8400dea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1400914b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31400914b7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6065dd16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f6065dd16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3c59c46a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3c59c46a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65afc41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65afc41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63c8298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63c8298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3c83be80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3c83be80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3c83be80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3c83be80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72c01a8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72c01a8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3c83be80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3c83be80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dbeaver.io/download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www.netflix.com/br/title/8011754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nder.com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811175" y="2461625"/>
            <a:ext cx="52140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SQL com PostgreSQL</a:t>
            </a:r>
            <a:endParaRPr sz="5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917" y="866075"/>
            <a:ext cx="1761169" cy="18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4800"/>
            <a:ext cx="9151208" cy="51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880900" y="1579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SQL - DML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2179100" y="869800"/>
            <a:ext cx="4791900" cy="41607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 - Inserir dados em uma tabela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nome_tabela (coluna1, coluna2, coluna3)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(valor1, valor2, valor3);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- Selecionar dados de uma tabela</a:t>
            </a:r>
            <a:br>
              <a:rPr lang="pt-BR" sz="1100">
                <a:latin typeface="Roboto"/>
                <a:ea typeface="Roboto"/>
                <a:cs typeface="Roboto"/>
                <a:sym typeface="Roboto"/>
              </a:rPr>
            </a:b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coluna1, coluna2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nome_tabela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WHERE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condição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- Selecionar todos os dados de uma tabela</a:t>
            </a:r>
            <a:endParaRPr sz="1100"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nome_tabela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WHERE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condição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- Atualizar dados em uma tabela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UPDATE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nome_tabela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SET 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coluna1 = valor1, coluna2 = valor2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WHERE 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condição;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DELETE - Remover dados de uma tabela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DELETE FROM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nome_tabela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WHERE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condição;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TRUNCATE - Remover todos os dados de uma tabela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TRUNCATE TABLE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nome_tabela;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/>
          <p:nvPr/>
        </p:nvSpPr>
        <p:spPr>
          <a:xfrm>
            <a:off x="2551925" y="1038675"/>
            <a:ext cx="4391100" cy="30807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Categorias (id_categoria, nome)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(1, 'Blusas');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Categorias (id_categoria, nome)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(2, 'Calças');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SELECT * FROM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Categorias;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Categorias (id_categoria, nome) 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 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(3, 'Vestidos'),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(4, 'Casacos'),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(5, 'Shorts'),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(6, 'Tops'),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(7, 'Camisetas');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*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Categorias;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2396075" y="90300"/>
            <a:ext cx="439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INSERT</a:t>
            </a:r>
            <a:endParaRPr sz="3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/>
          <p:nvPr/>
        </p:nvSpPr>
        <p:spPr>
          <a:xfrm>
            <a:off x="2170925" y="1038675"/>
            <a:ext cx="4705500" cy="30807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Inserir dados tabela Produtos</a:t>
            </a:r>
            <a:endParaRPr sz="11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 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Produtos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(id_produto, nome, descricao, preco, id_categoria)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 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(1, 'Vestido Infantil Fabula', '', 129.90, 3),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(2, 'Vestido Infantil Encanto', '', 179.90, 3),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(3, 'Vestido Infantil Solar', '', 169.90, 3);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Inserir dados tabela Clientes</a:t>
            </a:r>
            <a:endParaRPr sz="11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 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Clientes (id_cliente, nome, email, telefone, endereco, cpf)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 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(1, 'Maria Fernanda', 'maria.fernanda@gmail.com', '11987877878', 'Rua A, 123', 12345678901),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(2, 'Leandro Fonseca', 'leandro.m.fonseca@gmail.com', '11987187818', 'Avenida B, 456', 23456789012),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(3, 'Bruno Gagliasso', 'bruno.gagliasso@globo.com', '21999237535', 'Travessa C, 789', 34567890123)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2396075" y="90300"/>
            <a:ext cx="439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INSERT</a:t>
            </a:r>
            <a:endParaRPr sz="3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1713725" y="200475"/>
            <a:ext cx="5933100" cy="532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Exercício 2: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Inserir Dados na tabela Pedido e Item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1637525" y="893622"/>
            <a:ext cx="1736100" cy="1483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Leandro Fonseca fez a compra de: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Vestidos Fabula no dia 01-10-2023;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status dos pedidos é “Recebido”.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694925" y="882150"/>
            <a:ext cx="4391100" cy="1483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Pedidos (id_pedido, id_cliente, data_pedido, status)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(1, 2, '10/01/2023', 'Recebido');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ItensPedido</a:t>
            </a: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(id_pedido, id_item_pedido, id_produto, quantidade, preco_unitario)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(1,1, 1, 2, 129.90);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/>
          <p:nvPr/>
        </p:nvSpPr>
        <p:spPr>
          <a:xfrm>
            <a:off x="1713725" y="200475"/>
            <a:ext cx="5933100" cy="532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Exercício 3: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Inserir os dados na tabela Clientes, Pedidos e ItensPedido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1637525" y="893627"/>
            <a:ext cx="1736100" cy="30390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novo cliente fez a compra de: </a:t>
            </a:r>
            <a:b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 Vestidos Infantil Encanto no dia 15-12-2023;</a:t>
            </a:r>
            <a:b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 status dos pedidos é “Recebido”.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Dados do Novo Cliente:Nome: ‘Luciano Huck’</a:t>
            </a:r>
            <a:b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Telefone: 219998999</a:t>
            </a:r>
            <a:b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email: luciano_huck@globo.com</a:t>
            </a:r>
            <a:b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endereço: Rua 9, 59</a:t>
            </a:r>
            <a:b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cpf: 11199988877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3694925" y="882150"/>
            <a:ext cx="4391100" cy="30390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Inserir o novo Cliente</a:t>
            </a:r>
            <a:endParaRPr sz="10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Clientes (id_cliente, nome, telefone, email, endereco, cpf)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(4, 'Luciano Huck', '219998999', 'luciano_huck@globo.com', 'Rua 9, 59', 11199988877);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Inserir o segundo pedido feito em 15-12-2023</a:t>
            </a:r>
            <a:endParaRPr sz="10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Pedidos (id_pedido, id_cliente, data_pedido, status)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(2, 4, '12/15/2023', 'Recebido');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ItensPedido (id_pedido, id_item_pedido, id_produto, quantidade, preco_unitario)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(2,1, 2, 2, 179.90);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/>
          <p:nvPr/>
        </p:nvSpPr>
        <p:spPr>
          <a:xfrm>
            <a:off x="2256250" y="1038675"/>
            <a:ext cx="4848000" cy="9351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UPDATE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Produtos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SET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descricao = 'Nova descrição para Vestido Fabula'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WHERE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id_produto = 1;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2396075" y="90300"/>
            <a:ext cx="439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UPDATE</a:t>
            </a:r>
            <a:endParaRPr sz="3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/>
          <p:nvPr/>
        </p:nvSpPr>
        <p:spPr>
          <a:xfrm>
            <a:off x="1713725" y="200475"/>
            <a:ext cx="5933100" cy="532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Exercício 4: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Atualizar Coluna Telefone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1637525" y="893626"/>
            <a:ext cx="1736100" cy="21087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Incluir nova coluna “DDD” na tabela Cliente (ALTER TABLE);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Atualizar a coluna DDD de todos os clientes com base nos 2 primeiros digitos da coluna telefone;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Remover os 2 primeiros digitos da coluna telefone.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3694925" y="882150"/>
            <a:ext cx="4391100" cy="23391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Passo 1: Adicionar a nova coluna DDD</a:t>
            </a:r>
            <a:endParaRPr sz="10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ALTER TABLE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Clientes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ADD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DDD VARCHAR(3);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Passo 2: Atualizar a coluna DDD com os 2 primeiros dígitos da coluna telefone</a:t>
            </a:r>
            <a:endParaRPr sz="10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UPDATE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Clientes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SET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DDD = SUBSTR(CAST(telefone AS VARCHAR), 1, 2);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Passo 3: Remover os 2 primeiros dígitos da coluna telefone</a:t>
            </a:r>
            <a:endParaRPr sz="10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UPDATE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Clientes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SET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telefone =</a:t>
            </a: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CAST(SUBSTR(CAST(telefone AS VARCHAR), 3) AS BIGINT);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2409450" y="3812225"/>
            <a:ext cx="5095800" cy="8646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DICAS: </a:t>
            </a:r>
            <a:endParaRPr sz="1000"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Fórmula </a:t>
            </a: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CAST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(&lt;int&gt; </a:t>
            </a: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&lt;datatype&gt;);</a:t>
            </a:r>
            <a:endParaRPr sz="1000"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Fórmula </a:t>
            </a: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SUBSTR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(&lt;string&gt;, 1,2);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1713725" y="200475"/>
            <a:ext cx="5933100" cy="532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Exercício 5: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Atualizar Preço dos Produtos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1637525" y="893626"/>
            <a:ext cx="1736100" cy="21087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Aplicar um aumento de 10% no Preço dos Produtos;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Alterar a data do pedido 1 para 2025-01-02.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Alterar a data do pedido 2 para 2025-15-02.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3694925" y="882150"/>
            <a:ext cx="4391100" cy="23391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Aplicar 10% de reajuste no preço dos produtos</a:t>
            </a:r>
            <a:endParaRPr sz="10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UPDATE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Produtos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SET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preco = preco * 1.1;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Aplicar 10% de reajuste no preço dos produtos</a:t>
            </a:r>
            <a:endParaRPr sz="10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UPDATE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Pedidos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SET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data_pedido = '2025-02-01'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where id_pedido = 1;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UPDATE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Pedidos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SET 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data_pedido = '2025-02-15'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 id_pedido = 2;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/>
          <p:nvPr/>
        </p:nvSpPr>
        <p:spPr>
          <a:xfrm>
            <a:off x="2256250" y="1038675"/>
            <a:ext cx="4848000" cy="23160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Incluir pedidos antigos na tabela Itens</a:t>
            </a:r>
            <a:endParaRPr sz="11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INSERT INTO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Pedidos (id_pedido, id_cliente, data_pedido, status)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(3, 2,'01/05/2010', 'Recebido');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Selecionar todos os pedidos</a:t>
            </a:r>
            <a:endParaRPr sz="11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Pedidos;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-- Excluir pedidos antigos na tabela Pedidos</a:t>
            </a:r>
            <a:endParaRPr sz="11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DELETE FROM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Pedidos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WHERE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data_pedido &lt; '01/01/2011';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2256250" y="3629475"/>
            <a:ext cx="4848000" cy="12990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Considerar o uso de SOFT DELETE (definir uma coluna marcar registros excluídos logicamente) quando possível;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 esquecer de definir a cláusula WHERE;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Testar dados via SELECT antes de executar o DELETE;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Faça backup;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Verifique se há chaves estrangeiras que possam ser impactadas;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2396075" y="90300"/>
            <a:ext cx="439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DELETE</a:t>
            </a:r>
            <a:endParaRPr sz="3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/>
          <p:nvPr/>
        </p:nvSpPr>
        <p:spPr>
          <a:xfrm>
            <a:off x="2320696" y="726944"/>
            <a:ext cx="4632300" cy="43200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ESTRUTURA BÁSICA DO SELECT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coluna1, coluna2, ...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tabela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[WHERE condição]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[ORDER BY coluna1, coluna2, ...]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[GROUP BY coluna1, coluna2, ...]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[HAVING condição];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SELECIONAR TODOS OS DADOS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* FROM CLIENTES;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 (filtrar dados)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* FROM CLIENTES WHERE DDD = '11';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* FROM CLIENTES WHERE ENDERECO LIKE 'Rua%';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* FROM PRODUTOS WHERE PRECO != 129.9;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* FROM PRODUTOS WHERE PRECO &gt; 169.9;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* FROM PRODUTOS WHERE PRECO &gt;= 169.9;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* FROM PRODUTOS WHERE DESCRICAO IS NULL;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* FROM PRODUTOS WHERE DESCRICAO IS NOT NULL;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ORDER BY (ordenar dados)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* FROM CATEGORIAS ORDER BY ID_CATEGORIA;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* FROM CATEGORIAS ORDER BY ID_CATEGORIA DESC;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* FROM CATEGORIAS ORDER BY NOME ASC;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2396075" y="90300"/>
            <a:ext cx="439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SELECT</a:t>
            </a:r>
            <a:endParaRPr sz="3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2464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957100" y="3865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CONECTANDO EM UM BANCO POSTGRESQL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081250" y="2494750"/>
            <a:ext cx="470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hlink"/>
                </a:solidFill>
                <a:latin typeface="Impact"/>
                <a:ea typeface="Impact"/>
                <a:cs typeface="Impact"/>
                <a:sym typeface="Impact"/>
                <a:hlinkClick r:id="rId4"/>
              </a:rPr>
              <a:t>https://dbeaver.io/download/</a:t>
            </a:r>
            <a:endParaRPr sz="2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747" y="1094550"/>
            <a:ext cx="3056375" cy="38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14800"/>
            <a:ext cx="9151208" cy="51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880900" y="1579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FUNÇÕES DE AGREGAÇÃO</a:t>
            </a:r>
            <a:endParaRPr sz="3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391025" y="4414850"/>
            <a:ext cx="6407400" cy="5694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Pode ser utilizado em conjunto com </a:t>
            </a:r>
            <a:r>
              <a:rPr lang="pt-BR" sz="2500">
                <a:solidFill>
                  <a:srgbClr val="212121"/>
                </a:solidFill>
                <a:latin typeface="Impact"/>
                <a:ea typeface="Impact"/>
                <a:cs typeface="Impact"/>
                <a:sym typeface="Impact"/>
              </a:rPr>
              <a:t>GROUP BY</a:t>
            </a:r>
            <a:endParaRPr sz="2500">
              <a:solidFill>
                <a:srgbClr val="21212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3012038" y="1170575"/>
            <a:ext cx="3669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AB40"/>
                </a:solidFill>
                <a:latin typeface="Impact"/>
                <a:ea typeface="Impact"/>
                <a:cs typeface="Impact"/>
                <a:sym typeface="Impact"/>
              </a:rPr>
              <a:t>SUM</a:t>
            </a:r>
            <a:r>
              <a:rPr lang="pt-BR" sz="2400">
                <a:solidFill>
                  <a:srgbClr val="EEEEEE"/>
                </a:solidFill>
                <a:latin typeface="Impact"/>
                <a:ea typeface="Impact"/>
                <a:cs typeface="Impact"/>
                <a:sym typeface="Impact"/>
              </a:rPr>
              <a:t>(idade) FROM alunos</a:t>
            </a:r>
            <a:endParaRPr sz="2400">
              <a:solidFill>
                <a:srgbClr val="EEEEE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2569350" y="1729150"/>
            <a:ext cx="4101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AB40"/>
                </a:solidFill>
                <a:latin typeface="Impact"/>
                <a:ea typeface="Impact"/>
                <a:cs typeface="Impact"/>
                <a:sym typeface="Impact"/>
              </a:rPr>
              <a:t>COUNT</a:t>
            </a:r>
            <a:r>
              <a:rPr lang="pt-BR" sz="2400">
                <a:solidFill>
                  <a:srgbClr val="EEEEEE"/>
                </a:solidFill>
                <a:latin typeface="Impact"/>
                <a:ea typeface="Impact"/>
                <a:cs typeface="Impact"/>
                <a:sym typeface="Impact"/>
              </a:rPr>
              <a:t>(idade) FROM alunos</a:t>
            </a:r>
            <a:endParaRPr sz="3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3180875" y="2315600"/>
            <a:ext cx="348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AB40"/>
                </a:solidFill>
                <a:latin typeface="Impact"/>
                <a:ea typeface="Impact"/>
                <a:cs typeface="Impact"/>
                <a:sym typeface="Impact"/>
              </a:rPr>
              <a:t>MAX</a:t>
            </a:r>
            <a:r>
              <a:rPr lang="pt-BR" sz="2400">
                <a:solidFill>
                  <a:srgbClr val="EEEEEE"/>
                </a:solidFill>
                <a:latin typeface="Impact"/>
                <a:ea typeface="Impact"/>
                <a:cs typeface="Impact"/>
                <a:sym typeface="Impact"/>
              </a:rPr>
              <a:t>(idade) FROM alunos</a:t>
            </a:r>
            <a:endParaRPr sz="3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3180875" y="2862175"/>
            <a:ext cx="3489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AB40"/>
                </a:solidFill>
                <a:latin typeface="Impact"/>
                <a:ea typeface="Impact"/>
                <a:cs typeface="Impact"/>
                <a:sym typeface="Impact"/>
              </a:rPr>
              <a:t>MIN</a:t>
            </a:r>
            <a:r>
              <a:rPr lang="pt-BR" sz="2400">
                <a:solidFill>
                  <a:srgbClr val="EEEEEE"/>
                </a:solidFill>
                <a:latin typeface="Impact"/>
                <a:ea typeface="Impact"/>
                <a:cs typeface="Impact"/>
                <a:sym typeface="Impact"/>
              </a:rPr>
              <a:t>(idade) FROM alunos</a:t>
            </a:r>
            <a:endParaRPr sz="3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3180875" y="3389525"/>
            <a:ext cx="348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AB40"/>
                </a:solidFill>
                <a:latin typeface="Impact"/>
                <a:ea typeface="Impact"/>
                <a:cs typeface="Impact"/>
                <a:sym typeface="Impact"/>
              </a:rPr>
              <a:t>AVG</a:t>
            </a:r>
            <a:r>
              <a:rPr lang="pt-BR" sz="2400">
                <a:solidFill>
                  <a:srgbClr val="EEEEEE"/>
                </a:solidFill>
                <a:latin typeface="Impact"/>
                <a:ea typeface="Impact"/>
                <a:cs typeface="Impact"/>
                <a:sym typeface="Impact"/>
              </a:rPr>
              <a:t>(idade) FROM alunos</a:t>
            </a:r>
            <a:endParaRPr sz="3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7428600" y="1182575"/>
            <a:ext cx="157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42</a:t>
            </a:r>
            <a:endParaRPr sz="34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7428600" y="1729150"/>
            <a:ext cx="157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 sz="34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7428600" y="2315600"/>
            <a:ext cx="157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 sz="34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7428600" y="2862175"/>
            <a:ext cx="157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34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7428600" y="3389525"/>
            <a:ext cx="157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4.6</a:t>
            </a:r>
            <a:endParaRPr sz="3400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30" name="Google Shape;230;p34"/>
          <p:cNvCxnSpPr/>
          <p:nvPr/>
        </p:nvCxnSpPr>
        <p:spPr>
          <a:xfrm>
            <a:off x="6719400" y="1500500"/>
            <a:ext cx="11442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34"/>
          <p:cNvCxnSpPr/>
          <p:nvPr/>
        </p:nvCxnSpPr>
        <p:spPr>
          <a:xfrm>
            <a:off x="6719400" y="2110100"/>
            <a:ext cx="11442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34"/>
          <p:cNvCxnSpPr/>
          <p:nvPr/>
        </p:nvCxnSpPr>
        <p:spPr>
          <a:xfrm>
            <a:off x="6719400" y="2643500"/>
            <a:ext cx="11442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34"/>
          <p:cNvCxnSpPr/>
          <p:nvPr/>
        </p:nvCxnSpPr>
        <p:spPr>
          <a:xfrm>
            <a:off x="6719400" y="3176900"/>
            <a:ext cx="11442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34"/>
          <p:cNvCxnSpPr/>
          <p:nvPr/>
        </p:nvCxnSpPr>
        <p:spPr>
          <a:xfrm>
            <a:off x="6719400" y="3710300"/>
            <a:ext cx="11442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" name="Google Shape;235;p34"/>
          <p:cNvSpPr/>
          <p:nvPr/>
        </p:nvSpPr>
        <p:spPr>
          <a:xfrm>
            <a:off x="399875" y="1141703"/>
            <a:ext cx="1028700" cy="280800"/>
          </a:xfrm>
          <a:prstGeom prst="rect">
            <a:avLst/>
          </a:prstGeom>
          <a:solidFill>
            <a:srgbClr val="4DD0E1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Nome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1452125" y="1141703"/>
            <a:ext cx="639900" cy="280800"/>
          </a:xfrm>
          <a:prstGeom prst="rect">
            <a:avLst/>
          </a:prstGeom>
          <a:solidFill>
            <a:srgbClr val="4DD0E1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Idade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2115575" y="1141703"/>
            <a:ext cx="639900" cy="280800"/>
          </a:xfrm>
          <a:prstGeom prst="rect">
            <a:avLst/>
          </a:prstGeom>
          <a:solidFill>
            <a:srgbClr val="4DD0E1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Genero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399875" y="1428378"/>
            <a:ext cx="10287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João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1452125" y="1428378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2115575" y="1428378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399875" y="1713713"/>
            <a:ext cx="10287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Theo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1452125" y="1713713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2115575" y="1713713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399875" y="2010395"/>
            <a:ext cx="10287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Amy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1452125" y="2010395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2115575" y="2010395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4"/>
          <p:cNvSpPr/>
          <p:nvPr/>
        </p:nvSpPr>
        <p:spPr>
          <a:xfrm>
            <a:off x="393300" y="2303529"/>
            <a:ext cx="10287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Meg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4"/>
          <p:cNvSpPr/>
          <p:nvPr/>
        </p:nvSpPr>
        <p:spPr>
          <a:xfrm>
            <a:off x="1445550" y="2303529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2109000" y="2303529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393300" y="2570063"/>
            <a:ext cx="10287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Mia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4"/>
          <p:cNvSpPr/>
          <p:nvPr/>
        </p:nvSpPr>
        <p:spPr>
          <a:xfrm>
            <a:off x="1445550" y="2570063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3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4"/>
          <p:cNvSpPr/>
          <p:nvPr/>
        </p:nvSpPr>
        <p:spPr>
          <a:xfrm>
            <a:off x="2109000" y="2570063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393300" y="2874863"/>
            <a:ext cx="10287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Eva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4"/>
          <p:cNvSpPr/>
          <p:nvPr/>
        </p:nvSpPr>
        <p:spPr>
          <a:xfrm>
            <a:off x="1445550" y="2874863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2109000" y="2874863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393300" y="3170049"/>
            <a:ext cx="10287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Gael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1445550" y="3170049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2109000" y="3170049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393300" y="3474849"/>
            <a:ext cx="10287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Cael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1445550" y="3474849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7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2109000" y="3474849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4"/>
          <p:cNvSpPr/>
          <p:nvPr/>
        </p:nvSpPr>
        <p:spPr>
          <a:xfrm>
            <a:off x="393300" y="3779649"/>
            <a:ext cx="10287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Enzo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1445550" y="3779649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9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2109000" y="3779649"/>
            <a:ext cx="639900" cy="28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DD0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/>
        </p:nvSpPr>
        <p:spPr>
          <a:xfrm>
            <a:off x="2396075" y="90300"/>
            <a:ext cx="439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SELECT</a:t>
            </a:r>
            <a:endParaRPr sz="3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361375" y="912175"/>
            <a:ext cx="8569200" cy="40929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 BY (agrupar dados)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Funções agregadas (SUM, COUNT, AVG, MAX, MIN)</a:t>
            </a:r>
            <a:endParaRPr sz="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 INTO Pedidos (id_pedido, id_cliente, data_pedido, status)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VALUES (4, 2, '10/15/2023', 'Recebido');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 INTO ItensPedido (id_pedido, id_item_pedido, id_produto, quantidade, preco_unitario)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VALUES (4,1, 1, 2, (SELECT preco FROM Produtos WHERE id_produto = 1));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 INTO ItensPedido (id_pedido, id_item_pedido, id_produto, quantidade, preco_unitario)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VALUES (4,2, 2, 5, (SELECT PRECO FROM PRODUTOS WHERE id_produto = 2));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id_produto, SUM(preco_unitario * quantidade) AS VALOR_VENDAS FROM ITENSPEDIDO GROUP BY id_produto;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AVG(preco_unitario * quantidade) AS avg_valor_vendas FROM ITENSPEDIDO 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MAX(preco_unitario * quantidade) AS max_valor_vendas FROM ITENSPEDIDO 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MIN(preco_unitario * quantidade) AS min_valor_vendas FROM ITENSPEDIDO 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COUNT(*) AS count_linhas FROM ItensPedido 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HAVING (filtro de grupos)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id_produto, SUM(preco_unitario * quantidade) AS valor_vendas FROM ItensPedido GROUP BY id_produto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HAVING SUM(preco_unitario * quantidade) &gt; 600;</a:t>
            </a:r>
            <a:endParaRPr sz="11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/>
        </p:nvSpPr>
        <p:spPr>
          <a:xfrm>
            <a:off x="2396075" y="90300"/>
            <a:ext cx="439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JOINS</a:t>
            </a:r>
            <a:endParaRPr sz="3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800" y="813600"/>
            <a:ext cx="5330666" cy="41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/>
        </p:nvSpPr>
        <p:spPr>
          <a:xfrm>
            <a:off x="2396075" y="90300"/>
            <a:ext cx="439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JOINS</a:t>
            </a:r>
            <a:endParaRPr sz="3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5" name="Google Shape;285;p37"/>
          <p:cNvSpPr/>
          <p:nvPr/>
        </p:nvSpPr>
        <p:spPr>
          <a:xfrm>
            <a:off x="1036247" y="716000"/>
            <a:ext cx="2704200" cy="42777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id_cliente, nome FROM clientes;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id_pedido, id_cliente FROM pedidos;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--LEFT JOIN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c.id_cliente, p.id_pedido, c.nome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clientes 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LEFT JOIN pedidos p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p.id_cliente = c.id_cliente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ORDER BY id_cliente;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--INNER JOIN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 p.id_pedido, c.id_cliente, c.nome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clientes 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INNER JOIN pedidos p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c.id_cliente = p.id_cliente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ORDER BY id_cliente;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--RIGHT JOIN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c.id_cliente, p.id_pedido, c.nome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pedidos p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RIGHT JOIN clientes 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p.id_cliente = c.id_cliente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ORDER BY id_cliente;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7"/>
          <p:cNvSpPr/>
          <p:nvPr/>
        </p:nvSpPr>
        <p:spPr>
          <a:xfrm>
            <a:off x="4061950" y="716000"/>
            <a:ext cx="4563600" cy="4277700"/>
          </a:xfrm>
          <a:prstGeom prst="roundRect">
            <a:avLst>
              <a:gd name="adj" fmla="val 5096"/>
            </a:avLst>
          </a:prstGeom>
          <a:solidFill>
            <a:srgbClr val="212121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CROSS JOIN</a:t>
            </a:r>
            <a:b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 c.id_cliente, p.id_produto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FROM clientes c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CROSS JOIN produtos p;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 OUTER JOIN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-- Cria a tabela Funcionários (Campo Chave como hash)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TABLE funcionarios (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id_funcionario VARCHAR(128) PRIMARY KEY,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CPF INT8,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NOME varchar(200));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-- Insere registros tabela Funcionários (Campo Chave como hash)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INSERT INTO funcionarios (id_funcionario, cpf, nome)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VALUES (MD5('23456789012'), 23456789012, 'Leandro Fonseca');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INSERT INTO funcionarios (id_funcionario, cpf, nome)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VALUES (MD5('11122233344'), 11122233344, 'Daiane Carrasco');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-- Verifica dados na tabela Funcionarios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 * FROM funcionarios;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-- Full Outer Join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 c.nome, f.nome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FROM clientes c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 OUTER JOIN funcionarios f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 f.cpf = c.CPF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ORDER BY c.nome;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/>
          <p:nvPr/>
        </p:nvSpPr>
        <p:spPr>
          <a:xfrm>
            <a:off x="1713725" y="200475"/>
            <a:ext cx="5933100" cy="532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Exercício 7: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Combinar dados Pedidos e Clientes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361375" y="1293175"/>
            <a:ext cx="2168700" cy="2373300"/>
          </a:xfrm>
          <a:prstGeom prst="roundRect">
            <a:avLst>
              <a:gd name="adj" fmla="val 5096"/>
            </a:avLst>
          </a:prstGeom>
          <a:solidFill>
            <a:srgbClr val="212121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Liste todos os pedidos com informações do cliente, exibindo: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2800" lvl="0" indent="-162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nome do cliente;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2800" lvl="0" indent="-162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email;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2800" lvl="0" indent="-162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status do pedido.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2898050" y="1445575"/>
            <a:ext cx="4727700" cy="1886400"/>
          </a:xfrm>
          <a:prstGeom prst="roundRect">
            <a:avLst>
              <a:gd name="adj" fmla="val 5096"/>
            </a:avLst>
          </a:prstGeom>
          <a:solidFill>
            <a:srgbClr val="212121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DISTINCT</a:t>
            </a: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c.nome </a:t>
            </a:r>
            <a:r>
              <a:rPr lang="pt-BR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cliente, c.email, p.status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Clientes c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INNER JOIN</a:t>
            </a: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Pedidos p </a:t>
            </a:r>
            <a:r>
              <a:rPr lang="pt-BR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ON </a:t>
            </a: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c.id_cliente = p.id_cliente;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SELECT DISTINCT </a:t>
            </a: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c.nome</a:t>
            </a:r>
            <a:r>
              <a:rPr lang="pt-BR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AS</a:t>
            </a: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cliente, c.email, p.status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Pedidos p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LEFT JOIN</a:t>
            </a: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Clientes c </a:t>
            </a:r>
            <a:r>
              <a:rPr lang="pt-BR"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ON </a:t>
            </a:r>
            <a:r>
              <a:rPr lang="pt-BR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c.id_cliente = p.id_cliente;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/>
          <p:nvPr/>
        </p:nvSpPr>
        <p:spPr>
          <a:xfrm>
            <a:off x="1713725" y="200475"/>
            <a:ext cx="5933100" cy="532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Exercício 8: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Totalizar Vendas por Categoria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1637525" y="893626"/>
            <a:ext cx="1736100" cy="21087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Multiplicar a quantidade x preço dos Itens de Pedidos;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Relacionar com os Produtos (Categorias);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Relacionar com as Categorias (Nomes);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Agrupar por nome de categoria.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3694925" y="882150"/>
            <a:ext cx="4391100" cy="23391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c.nome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,SUM(i.quantidade * i.preco_unitario)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ItensPedido i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INNER JOIN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produtos p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p.id_produto = i.id_produto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INNER JOIN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categorias 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c.id_categoria = p.id_categoria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GROUP BY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c.nome;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/>
        </p:nvSpPr>
        <p:spPr>
          <a:xfrm>
            <a:off x="2396075" y="90300"/>
            <a:ext cx="439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UNION</a:t>
            </a:r>
            <a:endParaRPr sz="3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4823950" y="1097000"/>
            <a:ext cx="3129900" cy="31182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--Empilha os dados e agrega linhas idênticas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nome FROM CLIENTES 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nome FROM FUNCIONARIOS f 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 Empilha os dados, inclusive os duplicados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nome FROM CLIENTES 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UNION ALL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nome FROM FUNCIONARIOS f 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nome FROM CLIENTES 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INTERSECT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nome FROM FUNCIONARIOS f;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nome FROM CLIENTES 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EXCEPT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nome FROM FUNCIONARIOS f;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" y="1266825"/>
            <a:ext cx="3729100" cy="26288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/>
          <p:nvPr/>
        </p:nvSpPr>
        <p:spPr>
          <a:xfrm>
            <a:off x="1713725" y="200475"/>
            <a:ext cx="5933100" cy="532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Exercício 9: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Listar clientes ativos e inativos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41"/>
          <p:cNvSpPr/>
          <p:nvPr/>
        </p:nvSpPr>
        <p:spPr>
          <a:xfrm>
            <a:off x="1637525" y="893625"/>
            <a:ext cx="1736100" cy="38922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Listar: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Todos os clientes que fizeram pedidos nos últimos 30 dias.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Todos os clientes que não fizeram nenhum pedido ainda.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 seja, queremos unir clientes ativos e clientes inativos.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Retornar: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id_cliente;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nome;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email;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status (ativo ou inativo)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Usar UNION para juntar os 2 conjuntos de dados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1"/>
          <p:cNvSpPr/>
          <p:nvPr/>
        </p:nvSpPr>
        <p:spPr>
          <a:xfrm>
            <a:off x="3694925" y="882150"/>
            <a:ext cx="4391100" cy="23391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-- Clientes que realizaram pelo menos um pedido nos últimos 30 dias</a:t>
            </a:r>
            <a:endParaRPr sz="1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c.id_cliente, c.nome, c.email, 'Ativo' </a:t>
            </a: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AS 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clientes 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JOIN 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pedidos p </a:t>
            </a: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c.id_cliente = p.id_cliente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p.data_pedido &gt;= CURRENT_DATE - INTERVAL '30 days'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UNION</a:t>
            </a:r>
            <a:endParaRPr sz="1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-- Clientes que NUNCA fizeram pedidos</a:t>
            </a:r>
            <a:endParaRPr sz="1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c.id_cliente, c.nome, c.email, 'Inativo' </a:t>
            </a: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status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clientes c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LEFT JOIN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pedidos p </a:t>
            </a: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ON 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c.id_cliente = p.id_cliente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p.id_pedido </a:t>
            </a: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IS NULL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3704850" y="3888425"/>
            <a:ext cx="5095800" cy="8646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DICAS: </a:t>
            </a:r>
            <a:endParaRPr sz="1000"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WHERE </a:t>
            </a:r>
            <a:r>
              <a:rPr lang="pt-BR" sz="1000" b="1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p.data_pedido &gt;= CURRENT_DATE - INTERVAL '30 days'</a:t>
            </a:r>
            <a:endParaRPr sz="1000"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2"/>
          <p:cNvSpPr txBox="1"/>
          <p:nvPr/>
        </p:nvSpPr>
        <p:spPr>
          <a:xfrm>
            <a:off x="2319875" y="4128900"/>
            <a:ext cx="4399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u="sng">
                <a:solidFill>
                  <a:schemeClr val="hlink"/>
                </a:solidFill>
                <a:latin typeface="Impact"/>
                <a:ea typeface="Impact"/>
                <a:cs typeface="Impact"/>
                <a:sym typeface="Impact"/>
                <a:hlinkClick r:id="rId4"/>
              </a:rPr>
              <a:t>https://www.netflix.com/br/title/80117542</a:t>
            </a:r>
            <a:endParaRPr sz="1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2396075" y="395100"/>
            <a:ext cx="4399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Privacidade Hackeada</a:t>
            </a:r>
            <a:endParaRPr sz="35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3600" y="1221934"/>
            <a:ext cx="4814676" cy="270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0" y="0"/>
            <a:ext cx="9144000" cy="512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300" y="1480275"/>
            <a:ext cx="4905375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957100" y="3865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PROVISIONANDO UM BANCO DE DADOS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119300" y="2932675"/>
            <a:ext cx="470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hlink"/>
                </a:solidFill>
                <a:latin typeface="Impact"/>
                <a:ea typeface="Impact"/>
                <a:cs typeface="Impact"/>
                <a:sym typeface="Impact"/>
                <a:hlinkClick r:id="rId5"/>
              </a:rPr>
              <a:t>https://render.com</a:t>
            </a:r>
            <a:endParaRPr sz="2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0" y="0"/>
            <a:ext cx="9144000" cy="512464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898650" y="1477350"/>
            <a:ext cx="78441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Host: </a:t>
            </a:r>
            <a:r>
              <a:rPr lang="pt-BR" sz="2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dpg-cu40q98gph6c73b8eh9g-a.ohio-postgres.render.com</a:t>
            </a:r>
            <a:endParaRPr sz="2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user: </a:t>
            </a:r>
            <a:r>
              <a:rPr lang="pt-BR" sz="2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&lt;primeiro nome&gt;_&lt;ultimo nome&gt;</a:t>
            </a:r>
            <a:endParaRPr sz="2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pass: </a:t>
            </a:r>
            <a:r>
              <a:rPr lang="pt-BR" sz="2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aulafiap25</a:t>
            </a:r>
            <a:endParaRPr sz="2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database: </a:t>
            </a:r>
            <a:r>
              <a:rPr lang="pt-BR" sz="2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db_aula_fiap_1dnz</a:t>
            </a:r>
            <a:endParaRPr sz="2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4800"/>
            <a:ext cx="9151208" cy="51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2622600" y="1036825"/>
            <a:ext cx="3970800" cy="3052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GERENCIANDO SCHEMAS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Criar um Schema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pt-BR" sz="1100">
                <a:latin typeface="Roboto"/>
                <a:ea typeface="Roboto"/>
                <a:cs typeface="Roboto"/>
                <a:sym typeface="Roboto"/>
              </a:rPr>
            </a:b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CREATE SCHEMA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schema_name;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Deletar um Schema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(e todo conteúdo):</a:t>
            </a:r>
            <a:br>
              <a:rPr lang="pt-BR" sz="1100">
                <a:latin typeface="Roboto"/>
                <a:ea typeface="Roboto"/>
                <a:cs typeface="Roboto"/>
                <a:sym typeface="Roboto"/>
              </a:rPr>
            </a:b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DROP SCHEMA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schema_name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CASCADE;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Renomear um Schema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pt-BR" sz="1100">
                <a:latin typeface="Roboto"/>
                <a:ea typeface="Roboto"/>
                <a:cs typeface="Roboto"/>
                <a:sym typeface="Roboto"/>
              </a:rPr>
            </a:b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ALTER SCHEMA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schema_name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RENAME TO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new_schema_name;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880900" y="1579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SQL - DDL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4800"/>
            <a:ext cx="9151208" cy="51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2179100" y="869800"/>
            <a:ext cx="4791900" cy="38916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GERENCIANDO TABELAS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Criar uma Tabela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pt-BR" sz="1100">
                <a:latin typeface="Roboto"/>
                <a:ea typeface="Roboto"/>
                <a:cs typeface="Roboto"/>
                <a:sym typeface="Roboto"/>
              </a:rPr>
            </a:b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CREATE TABLE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table_name ( 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column1 datatype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[PRIMARY KEY]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[NOT NULL]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column2 datatype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[NOT NULL]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... );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Deletar uma Tabela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(e todo conteúdo):</a:t>
            </a:r>
            <a:br>
              <a:rPr lang="pt-BR" sz="1100">
                <a:latin typeface="Roboto"/>
                <a:ea typeface="Roboto"/>
                <a:cs typeface="Roboto"/>
                <a:sym typeface="Roboto"/>
              </a:rPr>
            </a:b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DROP TABLE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table_name;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Alterar uma Tabela: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ALTER TABLE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table_name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ADD COLUMN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column_name datatype;</a:t>
            </a:r>
            <a:endParaRPr sz="1100"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ALTER TABLE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table_name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RENAME COLUMN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old_column_name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new_column_name;</a:t>
            </a:r>
            <a:b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ALTER TABLE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table_name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DROP COLUMN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column_name;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ALTER TABLE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table_name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ALTER COLUMN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column_name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TYPE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new_datatype;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Renomear uma Tabela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pt-BR" sz="1100">
                <a:latin typeface="Roboto"/>
                <a:ea typeface="Roboto"/>
                <a:cs typeface="Roboto"/>
                <a:sym typeface="Roboto"/>
              </a:rPr>
            </a:b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ALTER TABLE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old_table_name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RENAME TO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new_table_name;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880900" y="1579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SQL - DDL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4800"/>
            <a:ext cx="9151208" cy="51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2179100" y="869800"/>
            <a:ext cx="4791900" cy="38916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GERENCIANDO CONSTRAINTS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Adicionar uma Primary Key Constraint 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ALTER TABLE </a:t>
            </a:r>
            <a:r>
              <a:rPr lang="pt-BR"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table_name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ADD CONSTRAINT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pk_name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PRIMARY KEY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(column_name)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Adicionar uma Foreign Key Constraint</a:t>
            </a:r>
            <a:br>
              <a:rPr lang="pt-BR" sz="1100">
                <a:latin typeface="Roboto"/>
                <a:ea typeface="Roboto"/>
                <a:cs typeface="Roboto"/>
                <a:sym typeface="Roboto"/>
              </a:rPr>
            </a:b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ALTER TABLE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table_name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ADD CONSTRAINT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fk_name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FOREIGN KEY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(column_name) 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REFERENCES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other_table (other_column)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Excluir uma Constraint</a:t>
            </a:r>
            <a:r>
              <a:rPr lang="pt-BR" sz="1100"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ALTER TABLE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table_name</a:t>
            </a: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DROP CONSTRAINT </a:t>
            </a:r>
            <a:r>
              <a:rPr lang="pt-BR" sz="1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constraint_name;</a:t>
            </a:r>
            <a:endParaRPr sz="11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880900" y="1579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SQL - DDL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1713725" y="200475"/>
            <a:ext cx="5933100" cy="532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Exemplo Prático: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Criar as tabelas de Produto e Categoria e relacioná-las.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1713725" y="1038675"/>
            <a:ext cx="1736100" cy="30807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Schema: 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Vendas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Categorias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id_categoria: INT, PK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nome: VARCHAR(80)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Produtos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id_produto: INT, PK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nome: VARCHAR(80)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descricao: TEXT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preco: FLOAT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id_categoria: INT, FK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3694925" y="1038675"/>
            <a:ext cx="4391100" cy="30807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CREATE SCHEMA 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Vendas;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CREATE TABLE 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Categorias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 id_categoria INT PRIMARY KEY,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nome VARCHAR(80) NOT NULL );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CREATE TABLE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Produtos (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id_produto INT PRIMARY KEY,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nome VARCHAR(80) NOT NULL,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descricao TEXT,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preco FLOAT NOT NULL,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id_categoria INT,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CONSTRAINT fk_categoria FOREIGN KEY (id_categoria) REFERENCES Categorias(id_categoria) );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1713725" y="200475"/>
            <a:ext cx="5933100" cy="5325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Exercício 1: </a:t>
            </a:r>
            <a:r>
              <a:rPr lang="pt-BR" sz="11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Criar as seguintes tabelas. Definir chaves primárias e chaves estrangeiras.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1637525" y="893620"/>
            <a:ext cx="1736100" cy="38040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Clientes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id_cliente: INT, PK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nome: VARCHAR(50)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email: VARCHAR(50)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telefone: INT8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endereco: VARCHAR(80)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cpf: INT8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Pedidos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id_pedido: BIGINT, PK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id_cliente: BIGINT, FK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data_pedido: DATE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status: VARCHAR(10)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ItensPedido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id_pedido: BIGINT, PK, FK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id_item_pedido: INT4, PK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id_produto: BIGINT, FK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quantidade: INT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preco_unitario: FLOAT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3694925" y="882150"/>
            <a:ext cx="4391100" cy="4148100"/>
          </a:xfrm>
          <a:prstGeom prst="roundRect">
            <a:avLst>
              <a:gd name="adj" fmla="val 509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CREATE TABLE 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Clientes (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id_cliente INT PRIMARY KEY,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nome VARCHAR(50) NOT NULL,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email VARCHAR(50),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telefone INT8,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endereco VARCHAR(80),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cpf INT8 NOT NULL 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CREATE TABLE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 Pedidos ( id_pedido INT PRIMARY KEY,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id_cliente INT,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data_pedido DATE NOT NULL,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status VARCHAR(10),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CONSTRAINT fk_cliente FOREIGN KEY (id_cliente) REFERENCES Clientes(id_cliente) 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CREATE TABLE</a:t>
            </a: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 ItensPedido (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id_pedido INT,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id_item_pedido INT,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id_produto INT,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quantidade INT NOT NULL,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preco_unitario FLOAT NOT NULL,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PRIMARY KEY (id_pedido, id_item_pedido),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CONSTRAINT fk_pedido FOREIGN KEY (id_pedido) REFERENCES Pedidos(id_pedido), 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CONSTRAINT fk_produto FOREIGN KEY (id_produto) REFERENCES Produtos(id_produto) );</a:t>
            </a:r>
            <a:endParaRPr sz="1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CF8F60BFBEF145994FB8401AEF2367" ma:contentTypeVersion="33" ma:contentTypeDescription="Crie um novo documento." ma:contentTypeScope="" ma:versionID="25acd3af1e7bdf8801804b5bc8a65269">
  <xsd:schema xmlns:xsd="http://www.w3.org/2001/XMLSchema" xmlns:xs="http://www.w3.org/2001/XMLSchema" xmlns:p="http://schemas.microsoft.com/office/2006/metadata/properties" xmlns:ns2="4810b1be-b013-45c3-af17-95057bdb2a9e" xmlns:ns3="ff9daf23-330d-4706-b085-709fc485bc71" targetNamespace="http://schemas.microsoft.com/office/2006/metadata/properties" ma:root="true" ma:fieldsID="ba6a549d8bbb2a55e266a62ea7ea6a34" ns2:_="" ns3:_="">
    <xsd:import namespace="4810b1be-b013-45c3-af17-95057bdb2a9e"/>
    <xsd:import namespace="ff9daf23-330d-4706-b085-709fc485bc71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0b1be-b013-45c3-af17-95057bdb2a9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NotebookType" ma:index="20" nillable="true" ma:displayName="Notebook Type" ma:internalName="NotebookType">
      <xsd:simpleType>
        <xsd:restriction base="dms:Text"/>
      </xsd:simpleType>
    </xsd:element>
    <xsd:element name="FolderType" ma:index="21" nillable="true" ma:displayName="Folder Type" ma:internalName="FolderType">
      <xsd:simpleType>
        <xsd:restriction base="dms:Text"/>
      </xsd:simpleType>
    </xsd:element>
    <xsd:element name="CultureName" ma:index="22" nillable="true" ma:displayName="Culture Name" ma:internalName="CultureName">
      <xsd:simpleType>
        <xsd:restriction base="dms:Text"/>
      </xsd:simpleType>
    </xsd:element>
    <xsd:element name="AppVersion" ma:index="23" nillable="true" ma:displayName="App Version" ma:internalName="AppVersion">
      <xsd:simpleType>
        <xsd:restriction base="dms:Text"/>
      </xsd:simpleType>
    </xsd:element>
    <xsd:element name="TeamsChannelId" ma:index="24" nillable="true" ma:displayName="Teams Channel Id" ma:internalName="TeamsChannelId">
      <xsd:simpleType>
        <xsd:restriction base="dms:Text"/>
      </xsd:simpleType>
    </xsd:element>
    <xsd:element name="Owner" ma:index="2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6" nillable="true" ma:displayName="Math Settings" ma:internalName="Math_Settings">
      <xsd:simpleType>
        <xsd:restriction base="dms:Text"/>
      </xsd:simpleType>
    </xsd:element>
    <xsd:element name="DefaultSectionNames" ma:index="2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8" nillable="true" ma:displayName="Is Collaboration Space Locked" ma:internalName="Is_Collaboration_Space_Locked">
      <xsd:simpleType>
        <xsd:restriction base="dms:Boolean"/>
      </xsd:simpleType>
    </xsd:element>
    <xsd:element name="IsNotebookLocked" ma:index="39" nillable="true" ma:displayName="Is Notebook Locked" ma:internalName="IsNotebookLocked">
      <xsd:simpleType>
        <xsd:restriction base="dms:Boolean"/>
      </xsd:simpleType>
    </xsd:element>
    <xsd:element name="Teams_Channel_Section_Location" ma:index="40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daf23-330d-4706-b085-709fc485bc71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49adc0e-8353-4d5f-9e10-336750dd551a}" ma:internalName="TaxCatchAll" ma:showField="CatchAllData" ma:web="ff9daf23-330d-4706-b085-709fc485bc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chers xmlns="4810b1be-b013-45c3-af17-95057bdb2a9e">
      <UserInfo>
        <DisplayName/>
        <AccountId xsi:nil="true"/>
        <AccountType/>
      </UserInfo>
    </Teachers>
    <Student_Groups xmlns="4810b1be-b013-45c3-af17-95057bdb2a9e">
      <UserInfo>
        <DisplayName/>
        <AccountId xsi:nil="true"/>
        <AccountType/>
      </UserInfo>
    </Student_Groups>
    <Distribution_Groups xmlns="4810b1be-b013-45c3-af17-95057bdb2a9e" xsi:nil="true"/>
    <Self_Registration_Enabled xmlns="4810b1be-b013-45c3-af17-95057bdb2a9e" xsi:nil="true"/>
    <Is_Collaboration_Space_Locked xmlns="4810b1be-b013-45c3-af17-95057bdb2a9e" xsi:nil="true"/>
    <LMS_Mappings xmlns="4810b1be-b013-45c3-af17-95057bdb2a9e" xsi:nil="true"/>
    <Invited_Students xmlns="4810b1be-b013-45c3-af17-95057bdb2a9e" xsi:nil="true"/>
    <CultureName xmlns="4810b1be-b013-45c3-af17-95057bdb2a9e" xsi:nil="true"/>
    <Templates xmlns="4810b1be-b013-45c3-af17-95057bdb2a9e" xsi:nil="true"/>
    <Has_Teacher_Only_SectionGroup xmlns="4810b1be-b013-45c3-af17-95057bdb2a9e" xsi:nil="true"/>
    <DefaultSectionNames xmlns="4810b1be-b013-45c3-af17-95057bdb2a9e" xsi:nil="true"/>
    <TaxCatchAll xmlns="ff9daf23-330d-4706-b085-709fc485bc71" xsi:nil="true"/>
    <Owner xmlns="4810b1be-b013-45c3-af17-95057bdb2a9e">
      <UserInfo>
        <DisplayName/>
        <AccountId xsi:nil="true"/>
        <AccountType/>
      </UserInfo>
    </Owner>
    <TeamsChannelId xmlns="4810b1be-b013-45c3-af17-95057bdb2a9e" xsi:nil="true"/>
    <Invited_Teachers xmlns="4810b1be-b013-45c3-af17-95057bdb2a9e" xsi:nil="true"/>
    <IsNotebookLocked xmlns="4810b1be-b013-45c3-af17-95057bdb2a9e" xsi:nil="true"/>
    <lcf76f155ced4ddcb4097134ff3c332f xmlns="4810b1be-b013-45c3-af17-95057bdb2a9e">
      <Terms xmlns="http://schemas.microsoft.com/office/infopath/2007/PartnerControls"/>
    </lcf76f155ced4ddcb4097134ff3c332f>
    <NotebookType xmlns="4810b1be-b013-45c3-af17-95057bdb2a9e" xsi:nil="true"/>
    <Math_Settings xmlns="4810b1be-b013-45c3-af17-95057bdb2a9e" xsi:nil="true"/>
    <Teams_Channel_Section_Location xmlns="4810b1be-b013-45c3-af17-95057bdb2a9e" xsi:nil="true"/>
    <AppVersion xmlns="4810b1be-b013-45c3-af17-95057bdb2a9e" xsi:nil="true"/>
    <FolderType xmlns="4810b1be-b013-45c3-af17-95057bdb2a9e" xsi:nil="true"/>
    <Students xmlns="4810b1be-b013-45c3-af17-95057bdb2a9e">
      <UserInfo>
        <DisplayName/>
        <AccountId xsi:nil="true"/>
        <AccountType/>
      </UserInfo>
    </Student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50957B-421E-49C6-9AD3-BD3C166843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10b1be-b013-45c3-af17-95057bdb2a9e"/>
    <ds:schemaRef ds:uri="ff9daf23-330d-4706-b085-709fc485bc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5DD27D-E94F-4307-985F-A5CAF97ADA23}">
  <ds:schemaRefs>
    <ds:schemaRef ds:uri="http://schemas.microsoft.com/office/2006/metadata/properties"/>
    <ds:schemaRef ds:uri="http://schemas.microsoft.com/office/infopath/2007/PartnerControls"/>
    <ds:schemaRef ds:uri="4810b1be-b013-45c3-af17-95057bdb2a9e"/>
    <ds:schemaRef ds:uri="ff9daf23-330d-4706-b085-709fc485bc71"/>
  </ds:schemaRefs>
</ds:datastoreItem>
</file>

<file path=customXml/itemProps3.xml><?xml version="1.0" encoding="utf-8"?>
<ds:datastoreItem xmlns:ds="http://schemas.openxmlformats.org/officeDocument/2006/customXml" ds:itemID="{4C98FDF9-6AD0-4B2D-A21D-6E24EA889A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3040</Words>
  <Application>Microsoft Office PowerPoint</Application>
  <PresentationFormat>Apresentação na tela (16:9)</PresentationFormat>
  <Paragraphs>468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Impact</vt:lpstr>
      <vt:lpstr>Roboto</vt:lpstr>
      <vt:lpstr>Arial</vt:lpstr>
      <vt:lpstr>Simple Dark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5511954200465</cp:lastModifiedBy>
  <cp:revision>1</cp:revision>
  <dcterms:modified xsi:type="dcterms:W3CDTF">2025-03-17T00:02:17Z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0x0101006ECF8F60BFBEF145994FB8401AEF2367</vt:lpwstr>
  </property>
</Properties>
</file>